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7" r:id="rId1"/>
  </p:sldMasterIdLst>
  <p:notesMasterIdLst>
    <p:notesMasterId r:id="rId11"/>
  </p:notesMasterIdLst>
  <p:handoutMasterIdLst>
    <p:handoutMasterId r:id="rId12"/>
  </p:handoutMasterIdLst>
  <p:sldIdLst>
    <p:sldId id="256" r:id="rId2"/>
    <p:sldId id="264" r:id="rId3"/>
    <p:sldId id="261" r:id="rId4"/>
    <p:sldId id="263" r:id="rId5"/>
    <p:sldId id="266" r:id="rId6"/>
    <p:sldId id="267" r:id="rId7"/>
    <p:sldId id="257" r:id="rId8"/>
    <p:sldId id="258"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642" y="90"/>
      </p:cViewPr>
      <p:guideLst/>
    </p:cSldViewPr>
  </p:slideViewPr>
  <p:outlineViewPr>
    <p:cViewPr>
      <p:scale>
        <a:sx n="33" d="100"/>
        <a:sy n="33" d="100"/>
      </p:scale>
      <p:origin x="0" y="-108"/>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42" d="100"/>
          <a:sy n="142" d="100"/>
        </p:scale>
        <p:origin x="2652"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3B6A8-0006-490F-90C8-F4D9E19AC9CF}" type="datetimeFigureOut">
              <a:rPr lang="en-US" smtClean="0"/>
              <a:t>1/14/2019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94804C-5400-4211-AD8C-4BD5E5B621C2}" type="slidenum">
              <a:rPr lang="en-US" smtClean="0"/>
              <a:t>‹#›</a:t>
            </a:fld>
            <a:endParaRPr lang="en-US"/>
          </a:p>
        </p:txBody>
      </p:sp>
    </p:spTree>
    <p:extLst>
      <p:ext uri="{BB962C8B-B14F-4D97-AF65-F5344CB8AC3E}">
        <p14:creationId xmlns:p14="http://schemas.microsoft.com/office/powerpoint/2010/main" val="1323222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023A0-5251-4ECD-BACE-A9B80B0CFAB1}" type="datetimeFigureOut">
              <a:rPr lang="en-US" smtClean="0"/>
              <a:t>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0917CD-F88D-4686-A44D-5E8AC5D54AE0}" type="slidenum">
              <a:rPr lang="en-US" smtClean="0"/>
              <a:t>‹#›</a:t>
            </a:fld>
            <a:endParaRPr lang="en-US"/>
          </a:p>
        </p:txBody>
      </p:sp>
    </p:spTree>
    <p:extLst>
      <p:ext uri="{BB962C8B-B14F-4D97-AF65-F5344CB8AC3E}">
        <p14:creationId xmlns:p14="http://schemas.microsoft.com/office/powerpoint/2010/main" val="3869927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917CD-F88D-4686-A44D-5E8AC5D54AE0}" type="slidenum">
              <a:rPr lang="en-US" smtClean="0"/>
              <a:t>1</a:t>
            </a:fld>
            <a:endParaRPr lang="en-US"/>
          </a:p>
        </p:txBody>
      </p:sp>
    </p:spTree>
    <p:extLst>
      <p:ext uri="{BB962C8B-B14F-4D97-AF65-F5344CB8AC3E}">
        <p14:creationId xmlns:p14="http://schemas.microsoft.com/office/powerpoint/2010/main" val="174166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917CD-F88D-4686-A44D-5E8AC5D54AE0}" type="slidenum">
              <a:rPr lang="en-US" smtClean="0"/>
              <a:t>2</a:t>
            </a:fld>
            <a:endParaRPr lang="en-US"/>
          </a:p>
        </p:txBody>
      </p:sp>
    </p:spTree>
    <p:extLst>
      <p:ext uri="{BB962C8B-B14F-4D97-AF65-F5344CB8AC3E}">
        <p14:creationId xmlns:p14="http://schemas.microsoft.com/office/powerpoint/2010/main" val="413459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917CD-F88D-4686-A44D-5E8AC5D54AE0}" type="slidenum">
              <a:rPr lang="en-US" smtClean="0"/>
              <a:t>3</a:t>
            </a:fld>
            <a:endParaRPr lang="en-US"/>
          </a:p>
        </p:txBody>
      </p:sp>
    </p:spTree>
    <p:extLst>
      <p:ext uri="{BB962C8B-B14F-4D97-AF65-F5344CB8AC3E}">
        <p14:creationId xmlns:p14="http://schemas.microsoft.com/office/powerpoint/2010/main" val="209985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Cook,  collar counties and Madison counties exceeded our filings</a:t>
            </a:r>
            <a:endParaRPr lang="en-US" dirty="0"/>
          </a:p>
        </p:txBody>
      </p:sp>
      <p:sp>
        <p:nvSpPr>
          <p:cNvPr id="4" name="Slide Number Placeholder 3"/>
          <p:cNvSpPr>
            <a:spLocks noGrp="1"/>
          </p:cNvSpPr>
          <p:nvPr>
            <p:ph type="sldNum" sz="quarter" idx="10"/>
          </p:nvPr>
        </p:nvSpPr>
        <p:spPr/>
        <p:txBody>
          <a:bodyPr/>
          <a:lstStyle/>
          <a:p>
            <a:fld id="{9C0917CD-F88D-4686-A44D-5E8AC5D54AE0}" type="slidenum">
              <a:rPr lang="en-US" smtClean="0"/>
              <a:t>4</a:t>
            </a:fld>
            <a:endParaRPr lang="en-US"/>
          </a:p>
        </p:txBody>
      </p:sp>
    </p:spTree>
    <p:extLst>
      <p:ext uri="{BB962C8B-B14F-4D97-AF65-F5344CB8AC3E}">
        <p14:creationId xmlns:p14="http://schemas.microsoft.com/office/powerpoint/2010/main" val="2656610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917CD-F88D-4686-A44D-5E8AC5D54AE0}" type="slidenum">
              <a:rPr lang="en-US" smtClean="0"/>
              <a:t>5</a:t>
            </a:fld>
            <a:endParaRPr lang="en-US"/>
          </a:p>
        </p:txBody>
      </p:sp>
    </p:spTree>
    <p:extLst>
      <p:ext uri="{BB962C8B-B14F-4D97-AF65-F5344CB8AC3E}">
        <p14:creationId xmlns:p14="http://schemas.microsoft.com/office/powerpoint/2010/main" val="1171351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917CD-F88D-4686-A44D-5E8AC5D54AE0}" type="slidenum">
              <a:rPr lang="en-US" smtClean="0"/>
              <a:t>6</a:t>
            </a:fld>
            <a:endParaRPr lang="en-US"/>
          </a:p>
        </p:txBody>
      </p:sp>
    </p:spTree>
    <p:extLst>
      <p:ext uri="{BB962C8B-B14F-4D97-AF65-F5344CB8AC3E}">
        <p14:creationId xmlns:p14="http://schemas.microsoft.com/office/powerpoint/2010/main" val="150560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98563"/>
            <a:ext cx="5486400" cy="3086100"/>
          </a:xfrm>
        </p:spPr>
      </p:sp>
      <p:sp>
        <p:nvSpPr>
          <p:cNvPr id="3" name="Notes Placeholder 2"/>
          <p:cNvSpPr>
            <a:spLocks noGrp="1"/>
          </p:cNvSpPr>
          <p:nvPr>
            <p:ph type="body" idx="1"/>
          </p:nvPr>
        </p:nvSpPr>
        <p:spPr/>
        <p:txBody>
          <a:bodyPr/>
          <a:lstStyle/>
          <a:p>
            <a:r>
              <a:rPr lang="en-US" dirty="0" smtClean="0"/>
              <a:t>Everyone adjusting to the new IMDMA with minimal problems.  Everyone</a:t>
            </a:r>
            <a:r>
              <a:rPr lang="en-US" baseline="0" dirty="0" smtClean="0"/>
              <a:t> still getting used to saying Parenting Allocation versus Custody</a:t>
            </a:r>
            <a:endParaRPr lang="en-US" dirty="0"/>
          </a:p>
          <a:p>
            <a:endParaRPr lang="en-US" dirty="0" smtClean="0"/>
          </a:p>
          <a:p>
            <a:r>
              <a:rPr lang="en-US" dirty="0" smtClean="0"/>
              <a:t>The new mandatory Supreme Court forms are being well utilized by self represented litigants and is moving those cases along in a more timely and efficient manner.</a:t>
            </a:r>
          </a:p>
          <a:p>
            <a:endParaRPr lang="en-US" dirty="0"/>
          </a:p>
          <a:p>
            <a:r>
              <a:rPr lang="en-US" dirty="0" smtClean="0"/>
              <a:t>Some struggles have been getting the FAA filed appropriately as required by the statute and getting Parenting Plans filed within the 120 days and keeping track of that deadline.  Family Bar Committee is working on these issues</a:t>
            </a:r>
          </a:p>
        </p:txBody>
      </p:sp>
      <p:sp>
        <p:nvSpPr>
          <p:cNvPr id="4" name="Slide Number Placeholder 3"/>
          <p:cNvSpPr>
            <a:spLocks noGrp="1"/>
          </p:cNvSpPr>
          <p:nvPr>
            <p:ph type="sldNum" sz="quarter" idx="10"/>
          </p:nvPr>
        </p:nvSpPr>
        <p:spPr/>
        <p:txBody>
          <a:bodyPr/>
          <a:lstStyle/>
          <a:p>
            <a:fld id="{9C0917CD-F88D-4686-A44D-5E8AC5D54AE0}" type="slidenum">
              <a:rPr lang="en-US" smtClean="0"/>
              <a:t>7</a:t>
            </a:fld>
            <a:endParaRPr lang="en-US"/>
          </a:p>
        </p:txBody>
      </p:sp>
    </p:spTree>
    <p:extLst>
      <p:ext uri="{BB962C8B-B14F-4D97-AF65-F5344CB8AC3E}">
        <p14:creationId xmlns:p14="http://schemas.microsoft.com/office/powerpoint/2010/main" val="1315393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1227138"/>
            <a:ext cx="5486400" cy="3086100"/>
          </a:xfrm>
        </p:spPr>
      </p:sp>
      <p:sp>
        <p:nvSpPr>
          <p:cNvPr id="3" name="Notes Placeholder 2"/>
          <p:cNvSpPr>
            <a:spLocks noGrp="1"/>
          </p:cNvSpPr>
          <p:nvPr>
            <p:ph type="body" idx="1"/>
          </p:nvPr>
        </p:nvSpPr>
        <p:spPr/>
        <p:txBody>
          <a:bodyPr/>
          <a:lstStyle/>
          <a:p>
            <a:r>
              <a:rPr lang="en-US" dirty="0" smtClean="0"/>
              <a:t>We</a:t>
            </a:r>
            <a:r>
              <a:rPr lang="en-US" baseline="0" dirty="0" smtClean="0"/>
              <a:t> will have a new child support statute, effective July 1</a:t>
            </a:r>
            <a:r>
              <a:rPr lang="en-US" baseline="30000" dirty="0" smtClean="0"/>
              <a:t>st</a:t>
            </a:r>
            <a:r>
              <a:rPr lang="en-US" baseline="0" dirty="0" smtClean="0"/>
              <a:t>.   We will no longer calculate child support as a percentage of the paying parent’s net income, but an “income shares” model that coincides with most of the other States.  The formula of the model has not yet been completed by the Illinois Department of Healthcare and Family Services, but would anticipate some more information on that in the next several weeks.</a:t>
            </a:r>
          </a:p>
          <a:p>
            <a:endParaRPr lang="en-US" baseline="0" dirty="0" smtClean="0"/>
          </a:p>
          <a:p>
            <a:r>
              <a:rPr lang="en-US" baseline="0" dirty="0" smtClean="0"/>
              <a:t>We will be working to get everyone up to speed as quickly as possible but if you don’t regularly practice family law, please be aware of the potential pitfalls ahead.  I believe there are going to be a lot of CLE’s on this coming up.  IICLE has already posted a presentation on May 18</a:t>
            </a:r>
            <a:r>
              <a:rPr lang="en-US" baseline="30000" dirty="0" smtClean="0"/>
              <a:t>th</a:t>
            </a:r>
            <a:r>
              <a:rPr lang="en-US" baseline="0" dirty="0" smtClean="0"/>
              <a:t> so you may want to mark your calendars.</a:t>
            </a:r>
          </a:p>
        </p:txBody>
      </p:sp>
      <p:sp>
        <p:nvSpPr>
          <p:cNvPr id="4" name="Slide Number Placeholder 3"/>
          <p:cNvSpPr>
            <a:spLocks noGrp="1"/>
          </p:cNvSpPr>
          <p:nvPr>
            <p:ph type="sldNum" sz="quarter" idx="10"/>
          </p:nvPr>
        </p:nvSpPr>
        <p:spPr/>
        <p:txBody>
          <a:bodyPr/>
          <a:lstStyle/>
          <a:p>
            <a:fld id="{9C0917CD-F88D-4686-A44D-5E8AC5D54AE0}" type="slidenum">
              <a:rPr lang="en-US" smtClean="0"/>
              <a:t>8</a:t>
            </a:fld>
            <a:endParaRPr lang="en-US"/>
          </a:p>
        </p:txBody>
      </p:sp>
    </p:spTree>
    <p:extLst>
      <p:ext uri="{BB962C8B-B14F-4D97-AF65-F5344CB8AC3E}">
        <p14:creationId xmlns:p14="http://schemas.microsoft.com/office/powerpoint/2010/main" val="82350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917CD-F88D-4686-A44D-5E8AC5D54AE0}" type="slidenum">
              <a:rPr lang="en-US" smtClean="0"/>
              <a:t>9</a:t>
            </a:fld>
            <a:endParaRPr lang="en-US"/>
          </a:p>
        </p:txBody>
      </p:sp>
    </p:spTree>
    <p:extLst>
      <p:ext uri="{BB962C8B-B14F-4D97-AF65-F5344CB8AC3E}">
        <p14:creationId xmlns:p14="http://schemas.microsoft.com/office/powerpoint/2010/main" val="52289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477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21275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625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277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448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285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8790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983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5559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2098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7732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9848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895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435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055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04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1527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8A87A34-81AB-432B-8DAE-1953F412C126}" type="datetimeFigureOut">
              <a:rPr lang="en-US" smtClean="0"/>
              <a:pPr/>
              <a:t>1/14/2019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71911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3" y="601250"/>
            <a:ext cx="8791575" cy="1590806"/>
          </a:xfrm>
        </p:spPr>
        <p:txBody>
          <a:bodyPr>
            <a:normAutofit fontScale="90000"/>
          </a:bodyPr>
          <a:lstStyle/>
          <a:p>
            <a:r>
              <a:rPr lang="en-US" dirty="0" smtClean="0">
                <a:latin typeface="Book Antiqua" panose="02040602050305030304" pitchFamily="18" charset="0"/>
              </a:rPr>
              <a:t>STATE OF THE CIRCUIT-2019</a:t>
            </a:r>
            <a:r>
              <a:rPr lang="en-US" dirty="0" smtClean="0"/>
              <a:t/>
            </a:r>
            <a:br>
              <a:rPr lang="en-US" dirty="0" smtClean="0"/>
            </a:br>
            <a:endParaRPr lang="en-US" dirty="0"/>
          </a:p>
        </p:txBody>
      </p:sp>
      <p:sp>
        <p:nvSpPr>
          <p:cNvPr id="3" name="Subtitle 2"/>
          <p:cNvSpPr>
            <a:spLocks noGrp="1"/>
          </p:cNvSpPr>
          <p:nvPr>
            <p:ph type="subTitle" idx="1"/>
          </p:nvPr>
        </p:nvSpPr>
        <p:spPr>
          <a:xfrm>
            <a:off x="1413164" y="1954060"/>
            <a:ext cx="9254835" cy="4496844"/>
          </a:xfrm>
        </p:spPr>
        <p:txBody>
          <a:bodyPr>
            <a:normAutofit/>
          </a:bodyPr>
          <a:lstStyle/>
          <a:p>
            <a:r>
              <a:rPr lang="en-US" sz="4000" b="1" dirty="0" smtClean="0">
                <a:solidFill>
                  <a:schemeClr val="tx1"/>
                </a:solidFill>
                <a:latin typeface="Book Antiqua" panose="02040602050305030304" pitchFamily="18" charset="0"/>
              </a:rPr>
              <a:t>Family Law Division, </a:t>
            </a:r>
            <a:r>
              <a:rPr lang="en-US" sz="2200" b="1" dirty="0" smtClean="0">
                <a:solidFill>
                  <a:schemeClr val="tx1"/>
                </a:solidFill>
                <a:latin typeface="Book Antiqua" panose="02040602050305030304" pitchFamily="18" charset="0"/>
              </a:rPr>
              <a:t>McLean County</a:t>
            </a:r>
          </a:p>
          <a:p>
            <a:pPr lvl="7" algn="l"/>
            <a:r>
              <a:rPr lang="en-US" sz="2000" b="1" dirty="0" smtClean="0">
                <a:solidFill>
                  <a:schemeClr val="tx1"/>
                </a:solidFill>
                <a:latin typeface="Book Antiqua" panose="02040602050305030304" pitchFamily="18" charset="0"/>
              </a:rPr>
              <a:t>Judge </a:t>
            </a:r>
            <a:r>
              <a:rPr lang="en-US" sz="2000" b="1" dirty="0">
                <a:solidFill>
                  <a:schemeClr val="tx1"/>
                </a:solidFill>
                <a:latin typeface="Book Antiqua" panose="02040602050305030304" pitchFamily="18" charset="0"/>
              </a:rPr>
              <a:t>Amy </a:t>
            </a:r>
            <a:r>
              <a:rPr lang="en-US" sz="2000" b="1" dirty="0" smtClean="0">
                <a:solidFill>
                  <a:schemeClr val="tx1"/>
                </a:solidFill>
                <a:latin typeface="Book Antiqua" panose="02040602050305030304" pitchFamily="18" charset="0"/>
              </a:rPr>
              <a:t>McFarland, Presiding</a:t>
            </a:r>
          </a:p>
          <a:p>
            <a:pPr lvl="7" algn="l"/>
            <a:r>
              <a:rPr lang="en-US" sz="2000" b="1" dirty="0" smtClean="0">
                <a:solidFill>
                  <a:schemeClr val="tx1"/>
                </a:solidFill>
                <a:latin typeface="Book Antiqua" panose="02040602050305030304" pitchFamily="18" charset="0"/>
              </a:rPr>
              <a:t>Judge Sarah Duffy</a:t>
            </a:r>
          </a:p>
          <a:p>
            <a:pPr lvl="7" algn="l"/>
            <a:r>
              <a:rPr lang="en-US" sz="2000" b="1" dirty="0" smtClean="0">
                <a:solidFill>
                  <a:schemeClr val="tx1"/>
                </a:solidFill>
                <a:latin typeface="Book Antiqua" panose="02040602050305030304" pitchFamily="18" charset="0"/>
              </a:rPr>
              <a:t>Judge Thomas Funk</a:t>
            </a:r>
          </a:p>
          <a:p>
            <a:pPr lvl="7" algn="l"/>
            <a:r>
              <a:rPr lang="en-US" sz="2000" b="1" dirty="0" smtClean="0">
                <a:solidFill>
                  <a:schemeClr val="tx1"/>
                </a:solidFill>
                <a:latin typeface="Book Antiqua" panose="02040602050305030304" pitchFamily="18" charset="0"/>
              </a:rPr>
              <a:t>Judge J. Brian Goldrick</a:t>
            </a:r>
          </a:p>
        </p:txBody>
      </p:sp>
    </p:spTree>
    <p:extLst>
      <p:ext uri="{BB962C8B-B14F-4D97-AF65-F5344CB8AC3E}">
        <p14:creationId xmlns:p14="http://schemas.microsoft.com/office/powerpoint/2010/main" val="2973575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898" y="961427"/>
            <a:ext cx="10673542" cy="6155531"/>
          </a:xfrm>
          <a:prstGeom prst="rect">
            <a:avLst/>
          </a:prstGeom>
        </p:spPr>
        <p:txBody>
          <a:bodyPr wrap="square">
            <a:spAutoFit/>
          </a:bodyPr>
          <a:lstStyle/>
          <a:p>
            <a:r>
              <a:rPr lang="en-US" sz="4400" dirty="0" smtClean="0">
                <a:latin typeface="Book Antiqua" panose="02040602050305030304" pitchFamily="18" charset="0"/>
              </a:rPr>
              <a:t>          2019 </a:t>
            </a:r>
            <a:r>
              <a:rPr lang="en-US" sz="4400" dirty="0">
                <a:latin typeface="Book Antiqua" panose="02040602050305030304" pitchFamily="18" charset="0"/>
              </a:rPr>
              <a:t>Family Division </a:t>
            </a:r>
            <a:r>
              <a:rPr lang="en-US" sz="4400" dirty="0" smtClean="0">
                <a:latin typeface="Book Antiqua" panose="02040602050305030304" pitchFamily="18" charset="0"/>
              </a:rPr>
              <a:t>Assignments</a:t>
            </a:r>
            <a:endParaRPr lang="en-US" sz="2400" dirty="0">
              <a:solidFill>
                <a:schemeClr val="bg1"/>
              </a:solidFill>
              <a:latin typeface="Book Antiqua" panose="02040602050305030304" pitchFamily="18" charset="0"/>
            </a:endParaRPr>
          </a:p>
          <a:p>
            <a:pPr marL="571500" indent="-571500">
              <a:buFont typeface="Arial" panose="020B0604020202020204" pitchFamily="34" charset="0"/>
              <a:buChar char="•"/>
            </a:pPr>
            <a:r>
              <a:rPr lang="en-US" sz="2400" i="1" dirty="0" smtClean="0">
                <a:latin typeface="Book Antiqua" panose="02040602050305030304" pitchFamily="18" charset="0"/>
              </a:rPr>
              <a:t>Judge McFarland</a:t>
            </a:r>
          </a:p>
          <a:p>
            <a:pPr marL="1257300" lvl="2" indent="-342900">
              <a:buFont typeface="Arial" panose="020B0604020202020204" pitchFamily="34" charset="0"/>
              <a:buChar char="•"/>
            </a:pPr>
            <a:r>
              <a:rPr lang="en-US" sz="2400" dirty="0" smtClean="0">
                <a:latin typeface="Book Antiqua" panose="02040602050305030304" pitchFamily="18" charset="0"/>
              </a:rPr>
              <a:t>50% of (D) dissolution filings</a:t>
            </a:r>
          </a:p>
          <a:p>
            <a:pPr marL="1257300" lvl="2" indent="-342900">
              <a:buFont typeface="Arial" panose="020B0604020202020204" pitchFamily="34" charset="0"/>
              <a:buChar char="•"/>
            </a:pPr>
            <a:r>
              <a:rPr lang="en-US" sz="2400" dirty="0" smtClean="0">
                <a:latin typeface="Book Antiqua" panose="02040602050305030304" pitchFamily="18" charset="0"/>
              </a:rPr>
              <a:t>IV-D and Orders of Protection related to assigned dissolutions</a:t>
            </a:r>
          </a:p>
          <a:p>
            <a:pPr marL="342900" indent="-342900">
              <a:buFont typeface="Arial" panose="020B0604020202020204" pitchFamily="34" charset="0"/>
              <a:buChar char="•"/>
            </a:pPr>
            <a:r>
              <a:rPr lang="en-US" sz="2400" i="1" dirty="0" smtClean="0">
                <a:latin typeface="Book Antiqua" panose="02040602050305030304" pitchFamily="18" charset="0"/>
              </a:rPr>
              <a:t>Judge Duffy</a:t>
            </a:r>
          </a:p>
          <a:p>
            <a:pPr marL="1257300" lvl="2" indent="-342900">
              <a:buFont typeface="Arial" panose="020B0604020202020204" pitchFamily="34" charset="0"/>
              <a:buChar char="•"/>
            </a:pPr>
            <a:r>
              <a:rPr lang="en-US" sz="2400" dirty="0" smtClean="0">
                <a:latin typeface="Book Antiqua" panose="02040602050305030304" pitchFamily="18" charset="0"/>
              </a:rPr>
              <a:t>50% of (D) dissolution filings</a:t>
            </a:r>
          </a:p>
          <a:p>
            <a:pPr marL="1257300" lvl="2" indent="-342900">
              <a:buFont typeface="Arial" panose="020B0604020202020204" pitchFamily="34" charset="0"/>
              <a:buChar char="•"/>
            </a:pPr>
            <a:r>
              <a:rPr lang="en-US" sz="2400" dirty="0" smtClean="0">
                <a:latin typeface="Book Antiqua" panose="02040602050305030304" pitchFamily="18" charset="0"/>
              </a:rPr>
              <a:t>IV-D and Orders of Protection related to assigned dissolutions</a:t>
            </a:r>
          </a:p>
          <a:p>
            <a:pPr marL="342900" indent="-342900">
              <a:buFont typeface="Arial" panose="020B0604020202020204" pitchFamily="34" charset="0"/>
              <a:buChar char="•"/>
            </a:pPr>
            <a:r>
              <a:rPr lang="en-US" sz="2400" i="1" dirty="0" smtClean="0">
                <a:latin typeface="Book Antiqua" panose="02040602050305030304" pitchFamily="18" charset="0"/>
              </a:rPr>
              <a:t>Judge Funk</a:t>
            </a:r>
          </a:p>
          <a:p>
            <a:pPr marL="1257300" lvl="2" indent="-342900">
              <a:buFont typeface="Arial" panose="020B0604020202020204" pitchFamily="34" charset="0"/>
              <a:buChar char="•"/>
            </a:pPr>
            <a:r>
              <a:rPr lang="en-US" sz="2400" dirty="0" smtClean="0">
                <a:latin typeface="Book Antiqua" panose="02040602050305030304" pitchFamily="18" charset="0"/>
              </a:rPr>
              <a:t>100% of (F) parentage filings</a:t>
            </a:r>
          </a:p>
          <a:p>
            <a:pPr marL="1257300" lvl="2" indent="-342900">
              <a:buFont typeface="Arial" panose="020B0604020202020204" pitchFamily="34" charset="0"/>
              <a:buChar char="•"/>
            </a:pPr>
            <a:r>
              <a:rPr lang="en-US" sz="2400" dirty="0" smtClean="0">
                <a:latin typeface="Book Antiqua" panose="02040602050305030304" pitchFamily="18" charset="0"/>
              </a:rPr>
              <a:t>IV-D for all (F) cases</a:t>
            </a:r>
          </a:p>
          <a:p>
            <a:pPr marL="1257300" lvl="2" indent="-342900">
              <a:buFont typeface="Arial" panose="020B0604020202020204" pitchFamily="34" charset="0"/>
              <a:buChar char="•"/>
            </a:pPr>
            <a:r>
              <a:rPr lang="en-US" sz="2400" dirty="0" smtClean="0">
                <a:latin typeface="Book Antiqua" panose="02040602050305030304" pitchFamily="18" charset="0"/>
              </a:rPr>
              <a:t>50% of all Emergency and Plenary Orders of Protection</a:t>
            </a:r>
          </a:p>
          <a:p>
            <a:pPr marL="342900" indent="-342900">
              <a:buFont typeface="Arial" panose="020B0604020202020204" pitchFamily="34" charset="0"/>
              <a:buChar char="•"/>
            </a:pPr>
            <a:r>
              <a:rPr lang="en-US" sz="2400" i="1" dirty="0" smtClean="0">
                <a:latin typeface="Book Antiqua" panose="02040602050305030304" pitchFamily="18" charset="0"/>
              </a:rPr>
              <a:t>Judge Goldrick</a:t>
            </a:r>
          </a:p>
          <a:p>
            <a:pPr marL="1257300" lvl="2" indent="-342900">
              <a:buFont typeface="Arial" panose="020B0604020202020204" pitchFamily="34" charset="0"/>
              <a:buChar char="•"/>
            </a:pPr>
            <a:r>
              <a:rPr lang="en-US" sz="2400" dirty="0" smtClean="0">
                <a:latin typeface="Book Antiqua" panose="02040602050305030304" pitchFamily="18" charset="0"/>
              </a:rPr>
              <a:t>100% of Juvenile Abuse and Neglect</a:t>
            </a:r>
          </a:p>
          <a:p>
            <a:pPr lvl="2"/>
            <a:r>
              <a:rPr lang="en-US" sz="4400" dirty="0" smtClean="0">
                <a:solidFill>
                  <a:schemeClr val="bg1"/>
                </a:solidFill>
                <a:latin typeface="Book Antiqua" panose="02040602050305030304" pitchFamily="18" charset="0"/>
              </a:rPr>
              <a:t> </a:t>
            </a:r>
          </a:p>
          <a:p>
            <a:endParaRPr lang="en-US" dirty="0">
              <a:latin typeface="Book Antiqua" panose="02040602050305030304" pitchFamily="18" charset="0"/>
            </a:endParaRPr>
          </a:p>
        </p:txBody>
      </p:sp>
    </p:spTree>
    <p:extLst>
      <p:ext uri="{BB962C8B-B14F-4D97-AF65-F5344CB8AC3E}">
        <p14:creationId xmlns:p14="http://schemas.microsoft.com/office/powerpoint/2010/main" val="2082304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79919"/>
          </a:xfrm>
        </p:spPr>
        <p:txBody>
          <a:bodyPr/>
          <a:lstStyle/>
          <a:p>
            <a:r>
              <a:rPr lang="en-US" dirty="0" smtClean="0">
                <a:solidFill>
                  <a:srgbClr val="FF0000"/>
                </a:solidFill>
                <a:latin typeface="Book Antiqua" panose="02040602050305030304" pitchFamily="18" charset="0"/>
              </a:rPr>
              <a:t>2018 Summary- </a:t>
            </a:r>
            <a:r>
              <a:rPr lang="en-US" sz="2000" dirty="0" smtClean="0">
                <a:solidFill>
                  <a:srgbClr val="FF0000"/>
                </a:solidFill>
                <a:latin typeface="Book Antiqua" panose="02040602050305030304" pitchFamily="18" charset="0"/>
              </a:rPr>
              <a:t>new filings</a:t>
            </a:r>
            <a:endParaRPr lang="en-US" dirty="0">
              <a:solidFill>
                <a:srgbClr val="FF0000"/>
              </a:solidFill>
              <a:latin typeface="Book Antiqua" panose="02040602050305030304" pitchFamily="18" charset="0"/>
            </a:endParaRPr>
          </a:p>
        </p:txBody>
      </p:sp>
      <p:sp>
        <p:nvSpPr>
          <p:cNvPr id="3" name="Content Placeholder 2"/>
          <p:cNvSpPr>
            <a:spLocks noGrp="1"/>
          </p:cNvSpPr>
          <p:nvPr>
            <p:ph idx="1"/>
          </p:nvPr>
        </p:nvSpPr>
        <p:spPr>
          <a:xfrm>
            <a:off x="756458" y="1928553"/>
            <a:ext cx="11072553" cy="3999295"/>
          </a:xfrm>
        </p:spPr>
        <p:txBody>
          <a:bodyPr/>
          <a:lstStyle/>
          <a:p>
            <a:pPr marL="0" indent="0">
              <a:buNone/>
            </a:pPr>
            <a:r>
              <a:rPr lang="en-US" dirty="0">
                <a:solidFill>
                  <a:schemeClr val="bg1"/>
                </a:solidFill>
              </a:rPr>
              <a:t>	</a:t>
            </a:r>
            <a:r>
              <a:rPr lang="en-US" dirty="0" smtClean="0">
                <a:solidFill>
                  <a:schemeClr val="bg1"/>
                </a:solidFill>
              </a:rPr>
              <a:t>	</a:t>
            </a:r>
            <a:r>
              <a:rPr lang="en-US" dirty="0" smtClean="0">
                <a:solidFill>
                  <a:schemeClr val="tx1"/>
                </a:solidFill>
              </a:rPr>
              <a:t>	 				 </a:t>
            </a:r>
            <a:r>
              <a:rPr lang="en-US" sz="3200" b="1" dirty="0" smtClean="0">
                <a:solidFill>
                  <a:schemeClr val="tx1"/>
                </a:solidFill>
              </a:rPr>
              <a:t>	</a:t>
            </a:r>
            <a:r>
              <a:rPr lang="en-US" sz="3200" b="1" dirty="0" smtClean="0">
                <a:solidFill>
                  <a:schemeClr val="tx1"/>
                </a:solidFill>
                <a:latin typeface="Book Antiqua" panose="02040602050305030304" pitchFamily="18" charset="0"/>
              </a:rPr>
              <a:t>	</a:t>
            </a:r>
            <a:r>
              <a:rPr lang="en-US" sz="3200" b="1" u="sng" dirty="0" smtClean="0">
                <a:solidFill>
                  <a:schemeClr val="tx1"/>
                </a:solidFill>
                <a:latin typeface="Book Antiqua" panose="02040602050305030304" pitchFamily="18" charset="0"/>
              </a:rPr>
              <a:t>2018</a:t>
            </a:r>
            <a:r>
              <a:rPr lang="en-US" sz="3200" b="1" dirty="0" smtClean="0">
                <a:solidFill>
                  <a:schemeClr val="tx1"/>
                </a:solidFill>
                <a:latin typeface="Book Antiqua" panose="02040602050305030304" pitchFamily="18" charset="0"/>
              </a:rPr>
              <a:t>			</a:t>
            </a:r>
            <a:r>
              <a:rPr lang="en-US" sz="3200" b="1" u="sng" dirty="0" smtClean="0">
                <a:solidFill>
                  <a:schemeClr val="tx1"/>
                </a:solidFill>
                <a:latin typeface="Book Antiqua" panose="02040602050305030304" pitchFamily="18" charset="0"/>
              </a:rPr>
              <a:t>2017</a:t>
            </a:r>
            <a:r>
              <a:rPr lang="en-US" b="1" dirty="0" smtClean="0">
                <a:solidFill>
                  <a:schemeClr val="tx1"/>
                </a:solidFill>
                <a:latin typeface="Book Antiqua" panose="02040602050305030304" pitchFamily="18" charset="0"/>
              </a:rPr>
              <a:t>              </a:t>
            </a:r>
            <a:r>
              <a:rPr lang="en-US" sz="3200" b="1" u="sng" dirty="0" smtClean="0">
                <a:solidFill>
                  <a:schemeClr val="tx1"/>
                </a:solidFill>
                <a:latin typeface="Book Antiqua" panose="02040602050305030304" pitchFamily="18" charset="0"/>
              </a:rPr>
              <a:t>2016</a:t>
            </a:r>
            <a:r>
              <a:rPr lang="en-US" sz="3200" b="1" dirty="0" smtClean="0">
                <a:solidFill>
                  <a:schemeClr val="tx1"/>
                </a:solidFill>
                <a:latin typeface="Book Antiqua" panose="02040602050305030304" pitchFamily="18" charset="0"/>
              </a:rPr>
              <a:t>	     </a:t>
            </a:r>
            <a:r>
              <a:rPr lang="en-US" sz="3200" b="1" u="sng" dirty="0" smtClean="0">
                <a:solidFill>
                  <a:schemeClr val="tx1"/>
                </a:solidFill>
                <a:latin typeface="Book Antiqua" panose="02040602050305030304" pitchFamily="18" charset="0"/>
              </a:rPr>
              <a:t>2015</a:t>
            </a:r>
            <a:r>
              <a:rPr lang="en-US" sz="3200" b="1" dirty="0" smtClean="0">
                <a:solidFill>
                  <a:schemeClr val="tx1"/>
                </a:solidFill>
                <a:latin typeface="Book Antiqua" panose="02040602050305030304" pitchFamily="18" charset="0"/>
              </a:rPr>
              <a:t> </a:t>
            </a:r>
            <a:endParaRPr lang="en-US" sz="3200" b="1" dirty="0">
              <a:solidFill>
                <a:schemeClr val="tx1"/>
              </a:solidFill>
              <a:latin typeface="Book Antiqua" panose="02040602050305030304" pitchFamily="18" charset="0"/>
            </a:endParaRPr>
          </a:p>
          <a:p>
            <a:r>
              <a:rPr lang="en-US" dirty="0" smtClean="0">
                <a:solidFill>
                  <a:schemeClr val="tx1"/>
                </a:solidFill>
                <a:latin typeface="Book Antiqua" panose="02040602050305030304" pitchFamily="18" charset="0"/>
              </a:rPr>
              <a:t>Dissolution filings			  482 			548 		        591		</a:t>
            </a:r>
            <a:r>
              <a:rPr lang="en-US" dirty="0">
                <a:solidFill>
                  <a:schemeClr val="tx1"/>
                </a:solidFill>
                <a:latin typeface="Book Antiqua" panose="02040602050305030304" pitchFamily="18" charset="0"/>
              </a:rPr>
              <a:t> </a:t>
            </a:r>
            <a:r>
              <a:rPr lang="en-US" dirty="0" smtClean="0">
                <a:solidFill>
                  <a:schemeClr val="tx1"/>
                </a:solidFill>
                <a:latin typeface="Book Antiqua" panose="02040602050305030304" pitchFamily="18" charset="0"/>
              </a:rPr>
              <a:t>   608</a:t>
            </a:r>
          </a:p>
          <a:p>
            <a:pPr marL="0" indent="0">
              <a:buNone/>
            </a:pPr>
            <a:endParaRPr lang="en-US" dirty="0" smtClean="0">
              <a:solidFill>
                <a:schemeClr val="tx1"/>
              </a:solidFill>
              <a:latin typeface="Book Antiqua" panose="02040602050305030304" pitchFamily="18" charset="0"/>
            </a:endParaRPr>
          </a:p>
          <a:p>
            <a:r>
              <a:rPr lang="en-US" dirty="0" smtClean="0">
                <a:solidFill>
                  <a:schemeClr val="tx1"/>
                </a:solidFill>
                <a:latin typeface="Book Antiqua" panose="02040602050305030304" pitchFamily="18" charset="0"/>
              </a:rPr>
              <a:t>Family filings				  	  267			338	  		  401	</a:t>
            </a:r>
            <a:r>
              <a:rPr lang="en-US" dirty="0">
                <a:solidFill>
                  <a:schemeClr val="tx1"/>
                </a:solidFill>
                <a:latin typeface="Book Antiqua" panose="02040602050305030304" pitchFamily="18" charset="0"/>
              </a:rPr>
              <a:t> </a:t>
            </a:r>
            <a:r>
              <a:rPr lang="en-US" dirty="0" smtClean="0">
                <a:solidFill>
                  <a:schemeClr val="tx1"/>
                </a:solidFill>
                <a:latin typeface="Book Antiqua" panose="02040602050305030304" pitchFamily="18" charset="0"/>
              </a:rPr>
              <a:t>   	    388</a:t>
            </a:r>
          </a:p>
          <a:p>
            <a:pPr marL="0" indent="0">
              <a:buNone/>
            </a:pPr>
            <a:endParaRPr lang="en-US" dirty="0" smtClean="0">
              <a:solidFill>
                <a:schemeClr val="tx1"/>
              </a:solidFill>
              <a:latin typeface="Book Antiqua" panose="02040602050305030304" pitchFamily="18" charset="0"/>
            </a:endParaRPr>
          </a:p>
          <a:p>
            <a:r>
              <a:rPr lang="en-US" dirty="0" smtClean="0">
                <a:solidFill>
                  <a:schemeClr val="tx1"/>
                </a:solidFill>
                <a:latin typeface="Book Antiqua" panose="02040602050305030304" pitchFamily="18" charset="0"/>
              </a:rPr>
              <a:t>Order of Protection		   </a:t>
            </a:r>
            <a:r>
              <a:rPr lang="en-US" dirty="0">
                <a:solidFill>
                  <a:schemeClr val="tx1"/>
                </a:solidFill>
                <a:latin typeface="Book Antiqua" panose="02040602050305030304" pitchFamily="18" charset="0"/>
              </a:rPr>
              <a:t> </a:t>
            </a:r>
            <a:r>
              <a:rPr lang="en-US" dirty="0" smtClean="0">
                <a:solidFill>
                  <a:schemeClr val="tx1"/>
                </a:solidFill>
                <a:latin typeface="Book Antiqua" panose="02040602050305030304" pitchFamily="18" charset="0"/>
              </a:rPr>
              <a:t>    644			  694		  </a:t>
            </a:r>
            <a:r>
              <a:rPr lang="en-US" dirty="0">
                <a:solidFill>
                  <a:schemeClr val="tx1"/>
                </a:solidFill>
                <a:latin typeface="Book Antiqua" panose="02040602050305030304" pitchFamily="18" charset="0"/>
              </a:rPr>
              <a:t> </a:t>
            </a:r>
            <a:r>
              <a:rPr lang="en-US" dirty="0" smtClean="0">
                <a:solidFill>
                  <a:schemeClr val="tx1"/>
                </a:solidFill>
                <a:latin typeface="Book Antiqua" panose="02040602050305030304" pitchFamily="18" charset="0"/>
              </a:rPr>
              <a:t>     638              649</a:t>
            </a:r>
            <a:endParaRPr lang="en-US" dirty="0">
              <a:solidFill>
                <a:schemeClr val="tx1"/>
              </a:solidFill>
              <a:latin typeface="Book Antiqua" panose="02040602050305030304" pitchFamily="18" charset="0"/>
            </a:endParaRPr>
          </a:p>
        </p:txBody>
      </p:sp>
    </p:spTree>
    <p:extLst>
      <p:ext uri="{BB962C8B-B14F-4D97-AF65-F5344CB8AC3E}">
        <p14:creationId xmlns:p14="http://schemas.microsoft.com/office/powerpoint/2010/main" val="2805336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9833" y="841956"/>
            <a:ext cx="10698479" cy="6801862"/>
          </a:xfrm>
          <a:prstGeom prst="rect">
            <a:avLst/>
          </a:prstGeom>
        </p:spPr>
        <p:txBody>
          <a:bodyPr wrap="square">
            <a:spAutoFit/>
          </a:bodyPr>
          <a:lstStyle/>
          <a:p>
            <a:r>
              <a:rPr lang="en-US" sz="4400" dirty="0" smtClean="0"/>
              <a:t>         </a:t>
            </a:r>
            <a:r>
              <a:rPr lang="en-US" sz="4400" dirty="0" smtClean="0">
                <a:solidFill>
                  <a:srgbClr val="FF0000"/>
                </a:solidFill>
              </a:rPr>
              <a:t>e-filings statistics for Oct./Nov. 2018</a:t>
            </a:r>
          </a:p>
          <a:p>
            <a:r>
              <a:rPr lang="en-US" sz="3200" dirty="0" smtClean="0"/>
              <a:t>                             Filings	                            Avg. rejection rate</a:t>
            </a:r>
          </a:p>
          <a:p>
            <a:r>
              <a:rPr lang="en-US" sz="3200" dirty="0"/>
              <a:t> </a:t>
            </a:r>
            <a:r>
              <a:rPr lang="en-US" sz="3200" dirty="0" smtClean="0"/>
              <a:t>                        Oct.       Nov.                      Oct.            Nov.</a:t>
            </a:r>
          </a:p>
          <a:p>
            <a:endParaRPr lang="en-US" sz="3200" dirty="0"/>
          </a:p>
          <a:p>
            <a:pPr marL="457200" indent="-457200" algn="just">
              <a:buFont typeface="Arial" panose="020B0604020202020204" pitchFamily="34" charset="0"/>
              <a:buChar char="•"/>
            </a:pPr>
            <a:r>
              <a:rPr lang="en-US" sz="2800" dirty="0" smtClean="0"/>
              <a:t>McLean         (10,879)*  (9,847)				</a:t>
            </a:r>
            <a:r>
              <a:rPr lang="en-US" sz="2800" dirty="0"/>
              <a:t> </a:t>
            </a:r>
            <a:r>
              <a:rPr lang="en-US" sz="2800" dirty="0" smtClean="0"/>
              <a:t> (15.02%)        (15.53%)    </a:t>
            </a:r>
          </a:p>
          <a:p>
            <a:pPr marL="457200" indent="-457200" algn="just">
              <a:buFont typeface="Arial" panose="020B0604020202020204" pitchFamily="34" charset="0"/>
              <a:buChar char="•"/>
            </a:pPr>
            <a:r>
              <a:rPr lang="en-US" sz="2800" dirty="0" smtClean="0"/>
              <a:t>Livingston     (1,688)     (1,834)				  (13.74%)        (13.58%)</a:t>
            </a:r>
          </a:p>
          <a:p>
            <a:pPr marL="457200" indent="-457200" algn="just">
              <a:buFont typeface="Arial" panose="020B0604020202020204" pitchFamily="34" charset="0"/>
              <a:buChar char="•"/>
            </a:pPr>
            <a:r>
              <a:rPr lang="en-US" sz="2800" dirty="0" smtClean="0"/>
              <a:t>Logan            (1,310)     (1,074)				</a:t>
            </a:r>
            <a:r>
              <a:rPr lang="en-US" sz="2800" dirty="0"/>
              <a:t> </a:t>
            </a:r>
            <a:r>
              <a:rPr lang="en-US" sz="2800" dirty="0" smtClean="0"/>
              <a:t> (12.37%)        (  7.29%)</a:t>
            </a:r>
          </a:p>
          <a:p>
            <a:pPr marL="457200" indent="-457200" algn="just">
              <a:buFont typeface="Arial" panose="020B0604020202020204" pitchFamily="34" charset="0"/>
              <a:buChar char="•"/>
            </a:pPr>
            <a:r>
              <a:rPr lang="en-US" sz="2800" dirty="0" smtClean="0"/>
              <a:t>Woodford      (1,112)	 (889)				</a:t>
            </a:r>
            <a:r>
              <a:rPr lang="en-US" sz="2800" dirty="0"/>
              <a:t> </a:t>
            </a:r>
            <a:r>
              <a:rPr lang="en-US" sz="2800" dirty="0" smtClean="0"/>
              <a:t>      (10.25%)	    (16.42%)</a:t>
            </a:r>
          </a:p>
          <a:p>
            <a:pPr marL="457200" indent="-457200" algn="just">
              <a:buFont typeface="Arial" panose="020B0604020202020204" pitchFamily="34" charset="0"/>
              <a:buChar char="•"/>
            </a:pPr>
            <a:r>
              <a:rPr lang="en-US" sz="2800" dirty="0"/>
              <a:t>Ford </a:t>
            </a:r>
            <a:r>
              <a:rPr lang="en-US" sz="2800" dirty="0" smtClean="0"/>
              <a:t>              (</a:t>
            </a:r>
            <a:r>
              <a:rPr lang="en-US" sz="2800" dirty="0"/>
              <a:t>514)  </a:t>
            </a:r>
            <a:r>
              <a:rPr lang="en-US" sz="2800" dirty="0" smtClean="0"/>
              <a:t>     (</a:t>
            </a:r>
            <a:r>
              <a:rPr lang="en-US" sz="2800" dirty="0"/>
              <a:t>365)                      </a:t>
            </a:r>
            <a:r>
              <a:rPr lang="en-US" sz="2800" dirty="0" smtClean="0"/>
              <a:t> (  1.56%)	    (  7.12%)</a:t>
            </a:r>
            <a:endParaRPr lang="en-US" sz="2800" dirty="0"/>
          </a:p>
          <a:p>
            <a:pPr marL="457200" indent="-457200">
              <a:buFont typeface="Arial" panose="020B0604020202020204" pitchFamily="34" charset="0"/>
              <a:buChar char="•"/>
            </a:pPr>
            <a:endParaRPr lang="en-US" sz="2800" dirty="0" smtClean="0"/>
          </a:p>
          <a:p>
            <a:r>
              <a:rPr lang="en-US" sz="1400" dirty="0" smtClean="0"/>
              <a:t>*Top 30 counties in the State behind cook and collar counties</a:t>
            </a:r>
          </a:p>
          <a:p>
            <a:endParaRPr lang="en-US" sz="2800" dirty="0" smtClean="0"/>
          </a:p>
          <a:p>
            <a:pPr marL="457200" indent="-457200">
              <a:buFont typeface="Arial" panose="020B0604020202020204" pitchFamily="34" charset="0"/>
              <a:buChar char="•"/>
            </a:pPr>
            <a:endParaRPr lang="en-US" sz="2800" dirty="0"/>
          </a:p>
          <a:p>
            <a:endParaRPr lang="en-US" sz="4400" dirty="0" smtClean="0"/>
          </a:p>
        </p:txBody>
      </p:sp>
    </p:spTree>
    <p:extLst>
      <p:ext uri="{BB962C8B-B14F-4D97-AF65-F5344CB8AC3E}">
        <p14:creationId xmlns:p14="http://schemas.microsoft.com/office/powerpoint/2010/main" val="4277849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956" y="982132"/>
            <a:ext cx="10690168" cy="1386995"/>
          </a:xfrm>
        </p:spPr>
        <p:txBody>
          <a:bodyPr>
            <a:normAutofit fontScale="90000"/>
          </a:bodyPr>
          <a:lstStyle/>
          <a:p>
            <a:pPr algn="l"/>
            <a:r>
              <a:rPr lang="en-US" dirty="0" smtClean="0">
                <a:solidFill>
                  <a:srgbClr val="FF0000"/>
                </a:solidFill>
              </a:rPr>
              <a:t/>
            </a:r>
            <a:br>
              <a:rPr lang="en-US" dirty="0" smtClean="0">
                <a:solidFill>
                  <a:srgbClr val="FF0000"/>
                </a:solidFill>
              </a:rPr>
            </a:br>
            <a:r>
              <a:rPr lang="en-US" dirty="0" smtClean="0">
                <a:solidFill>
                  <a:srgbClr val="FF0000"/>
                </a:solidFill>
              </a:rPr>
              <a:t>          e-filings </a:t>
            </a:r>
            <a:r>
              <a:rPr lang="en-US" dirty="0">
                <a:solidFill>
                  <a:srgbClr val="FF0000"/>
                </a:solidFill>
              </a:rPr>
              <a:t>statistics for Oct./Nov. </a:t>
            </a:r>
            <a:r>
              <a:rPr lang="en-US" dirty="0" smtClean="0">
                <a:solidFill>
                  <a:srgbClr val="FF0000"/>
                </a:solidFill>
              </a:rPr>
              <a:t>2018 </a:t>
            </a:r>
            <a:r>
              <a:rPr lang="en-US" dirty="0" err="1" smtClean="0">
                <a:solidFill>
                  <a:srgbClr val="FF0000"/>
                </a:solidFill>
              </a:rPr>
              <a:t>con’t</a:t>
            </a:r>
            <a:r>
              <a:rPr lang="en-US" dirty="0" smtClean="0">
                <a:solidFill>
                  <a:srgbClr val="FF0000"/>
                </a:solidFill>
              </a:rPr>
              <a:t/>
            </a:r>
            <a:br>
              <a:rPr lang="en-US" dirty="0" smtClean="0">
                <a:solidFill>
                  <a:srgbClr val="FF0000"/>
                </a:solidFill>
              </a:rPr>
            </a:br>
            <a:r>
              <a:rPr lang="en-US" sz="2400" dirty="0" smtClean="0">
                <a:solidFill>
                  <a:srgbClr val="0070C0"/>
                </a:solidFill>
              </a:rPr>
              <a:t>                                            		Dissolution             Family                  Order of Protection</a:t>
            </a:r>
            <a:br>
              <a:rPr lang="en-US" sz="2400" dirty="0" smtClean="0">
                <a:solidFill>
                  <a:srgbClr val="0070C0"/>
                </a:solidFill>
              </a:rPr>
            </a:br>
            <a:r>
              <a:rPr lang="en-US" sz="2400" dirty="0">
                <a:solidFill>
                  <a:srgbClr val="0070C0"/>
                </a:solidFill>
              </a:rPr>
              <a:t> </a:t>
            </a:r>
            <a:r>
              <a:rPr lang="en-US" sz="2400" dirty="0" smtClean="0">
                <a:solidFill>
                  <a:srgbClr val="0070C0"/>
                </a:solidFill>
              </a:rPr>
              <a:t>                                                    Oct.   Nov.           Oct.    Nov.                   Oct.       Nov. </a:t>
            </a:r>
            <a:r>
              <a:rPr lang="en-US" dirty="0" smtClean="0">
                <a:solidFill>
                  <a:srgbClr val="0070C0"/>
                </a:solidFill>
              </a:rPr>
              <a:t/>
            </a:r>
            <a:br>
              <a:rPr lang="en-US" dirty="0" smtClean="0">
                <a:solidFill>
                  <a:srgbClr val="0070C0"/>
                </a:solidFill>
              </a:rPr>
            </a:br>
            <a:r>
              <a:rPr lang="en-US" dirty="0">
                <a:solidFill>
                  <a:srgbClr val="FF0000"/>
                </a:solidFill>
              </a:rPr>
              <a:t> </a:t>
            </a:r>
            <a:r>
              <a:rPr lang="en-US" dirty="0" smtClean="0">
                <a:solidFill>
                  <a:srgbClr val="FF0000"/>
                </a:solidFill>
              </a:rPr>
              <a:t>       </a:t>
            </a:r>
            <a:r>
              <a:rPr lang="en-US" sz="2000" dirty="0" smtClean="0">
                <a:solidFill>
                  <a:srgbClr val="FF0000"/>
                </a:solidFill>
              </a:rPr>
              <a:t>                             </a:t>
            </a:r>
            <a:endParaRPr lang="en-US" dirty="0"/>
          </a:p>
        </p:txBody>
      </p:sp>
      <p:sp>
        <p:nvSpPr>
          <p:cNvPr id="3" name="Content Placeholder 2"/>
          <p:cNvSpPr>
            <a:spLocks noGrp="1"/>
          </p:cNvSpPr>
          <p:nvPr>
            <p:ph idx="1"/>
          </p:nvPr>
        </p:nvSpPr>
        <p:spPr/>
        <p:txBody>
          <a:bodyPr/>
          <a:lstStyle/>
          <a:p>
            <a:r>
              <a:rPr lang="en-US" dirty="0" smtClean="0"/>
              <a:t>McLean				</a:t>
            </a:r>
            <a:r>
              <a:rPr lang="en-US" dirty="0"/>
              <a:t> </a:t>
            </a:r>
            <a:r>
              <a:rPr lang="en-US" dirty="0" smtClean="0"/>
              <a:t> 1513	\  1477		754   \    679              356   \    300</a:t>
            </a:r>
          </a:p>
          <a:p>
            <a:r>
              <a:rPr lang="en-US" dirty="0" smtClean="0"/>
              <a:t>Livingston			    256	 \   374		111    \    82		</a:t>
            </a:r>
            <a:r>
              <a:rPr lang="en-US" dirty="0"/>
              <a:t> </a:t>
            </a:r>
            <a:r>
              <a:rPr lang="en-US" dirty="0" smtClean="0"/>
              <a:t>     12    \     18</a:t>
            </a:r>
          </a:p>
          <a:p>
            <a:r>
              <a:rPr lang="en-US" dirty="0" smtClean="0"/>
              <a:t>Logan 				    130	 \   115		</a:t>
            </a:r>
            <a:r>
              <a:rPr lang="en-US" dirty="0"/>
              <a:t> </a:t>
            </a:r>
            <a:r>
              <a:rPr lang="en-US" dirty="0" smtClean="0"/>
              <a:t> 95    \    55		</a:t>
            </a:r>
            <a:r>
              <a:rPr lang="en-US" dirty="0"/>
              <a:t>	</a:t>
            </a:r>
            <a:r>
              <a:rPr lang="en-US" dirty="0" smtClean="0"/>
              <a:t>24	  \     7	</a:t>
            </a:r>
          </a:p>
          <a:p>
            <a:r>
              <a:rPr lang="en-US" dirty="0" smtClean="0"/>
              <a:t>Woodford			     232	 \   208		</a:t>
            </a:r>
            <a:r>
              <a:rPr lang="en-US" dirty="0"/>
              <a:t> </a:t>
            </a:r>
            <a:r>
              <a:rPr lang="en-US" dirty="0" smtClean="0"/>
              <a:t>  65    \   59			 9     \    10</a:t>
            </a:r>
          </a:p>
          <a:p>
            <a:r>
              <a:rPr lang="en-US" dirty="0" smtClean="0"/>
              <a:t>Ford						 42   \   41		</a:t>
            </a:r>
            <a:r>
              <a:rPr lang="en-US" dirty="0"/>
              <a:t> </a:t>
            </a:r>
            <a:r>
              <a:rPr lang="en-US" dirty="0" smtClean="0"/>
              <a:t>   46    \  26		</a:t>
            </a:r>
            <a:r>
              <a:rPr lang="en-US" dirty="0"/>
              <a:t> </a:t>
            </a:r>
            <a:r>
              <a:rPr lang="en-US" dirty="0" smtClean="0"/>
              <a:t>      2      \     5</a:t>
            </a:r>
            <a:endParaRPr lang="en-US" dirty="0"/>
          </a:p>
        </p:txBody>
      </p:sp>
    </p:spTree>
    <p:extLst>
      <p:ext uri="{BB962C8B-B14F-4D97-AF65-F5344CB8AC3E}">
        <p14:creationId xmlns:p14="http://schemas.microsoft.com/office/powerpoint/2010/main" val="360734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030A0"/>
                </a:solidFill>
              </a:rPr>
              <a:t>Reasons for rejection (McLean County)</a:t>
            </a:r>
            <a:r>
              <a:rPr lang="en-US" sz="3200" dirty="0" smtClean="0">
                <a:solidFill>
                  <a:srgbClr val="7030A0"/>
                </a:solidFill>
              </a:rPr>
              <a:t>*</a:t>
            </a:r>
            <a:endParaRPr lang="en-US" sz="3200" dirty="0">
              <a:solidFill>
                <a:srgbClr val="7030A0"/>
              </a:solidFill>
            </a:endParaRPr>
          </a:p>
        </p:txBody>
      </p:sp>
      <p:sp>
        <p:nvSpPr>
          <p:cNvPr id="3" name="Content Placeholder 2"/>
          <p:cNvSpPr>
            <a:spLocks noGrp="1"/>
          </p:cNvSpPr>
          <p:nvPr>
            <p:ph idx="1"/>
          </p:nvPr>
        </p:nvSpPr>
        <p:spPr/>
        <p:txBody>
          <a:bodyPr>
            <a:normAutofit lnSpcReduction="10000"/>
          </a:bodyPr>
          <a:lstStyle/>
          <a:p>
            <a:r>
              <a:rPr lang="en-US" dirty="0" smtClean="0"/>
              <a:t>Document not signed							19</a:t>
            </a:r>
          </a:p>
          <a:p>
            <a:r>
              <a:rPr lang="en-US" dirty="0" smtClean="0"/>
              <a:t>Format error									38</a:t>
            </a:r>
          </a:p>
          <a:p>
            <a:r>
              <a:rPr lang="en-US" dirty="0" smtClean="0"/>
              <a:t>Incorrect Venue              						32</a:t>
            </a:r>
          </a:p>
          <a:p>
            <a:r>
              <a:rPr lang="en-US" dirty="0" smtClean="0"/>
              <a:t>Missing items                                                    145</a:t>
            </a:r>
          </a:p>
          <a:p>
            <a:r>
              <a:rPr lang="en-US" dirty="0" smtClean="0"/>
              <a:t>Multiple filings as one transaction                      32</a:t>
            </a:r>
          </a:p>
          <a:p>
            <a:pPr marL="0" indent="0">
              <a:buNone/>
            </a:pPr>
            <a:endParaRPr lang="en-US" dirty="0" smtClean="0"/>
          </a:p>
          <a:p>
            <a:pPr marL="0" indent="0">
              <a:buNone/>
            </a:pPr>
            <a:r>
              <a:rPr lang="en-US" sz="1400" dirty="0" smtClean="0"/>
              <a:t>*  Information for October only.  November unavailable.</a:t>
            </a:r>
            <a:endParaRPr lang="en-US" sz="1400"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9856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47444"/>
          </a:xfrm>
        </p:spPr>
        <p:txBody>
          <a:bodyPr/>
          <a:lstStyle/>
          <a:p>
            <a:r>
              <a:rPr lang="en-US" dirty="0" smtClean="0">
                <a:solidFill>
                  <a:schemeClr val="tx1"/>
                </a:solidFill>
              </a:rPr>
              <a:t>2018 Summary</a:t>
            </a:r>
            <a:endParaRPr lang="en-US" dirty="0">
              <a:solidFill>
                <a:schemeClr val="tx1"/>
              </a:solidFill>
            </a:endParaRPr>
          </a:p>
        </p:txBody>
      </p:sp>
      <p:sp>
        <p:nvSpPr>
          <p:cNvPr id="3" name="Content Placeholder 2"/>
          <p:cNvSpPr>
            <a:spLocks noGrp="1"/>
          </p:cNvSpPr>
          <p:nvPr>
            <p:ph idx="1"/>
          </p:nvPr>
        </p:nvSpPr>
        <p:spPr>
          <a:xfrm>
            <a:off x="1141413" y="2252749"/>
            <a:ext cx="9748260" cy="3275215"/>
          </a:xfrm>
        </p:spPr>
        <p:txBody>
          <a:bodyPr>
            <a:normAutofit fontScale="77500" lnSpcReduction="20000"/>
          </a:bodyPr>
          <a:lstStyle/>
          <a:p>
            <a:pPr marL="0" indent="0">
              <a:buNone/>
            </a:pPr>
            <a:r>
              <a:rPr lang="en-US" sz="2400" dirty="0" smtClean="0">
                <a:solidFill>
                  <a:schemeClr val="tx1"/>
                </a:solidFill>
              </a:rPr>
              <a:t> </a:t>
            </a:r>
            <a:endParaRPr lang="en-US" sz="3800" dirty="0" smtClean="0">
              <a:solidFill>
                <a:schemeClr val="tx1"/>
              </a:solidFill>
            </a:endParaRPr>
          </a:p>
          <a:p>
            <a:r>
              <a:rPr lang="en-US" sz="3800" dirty="0" smtClean="0">
                <a:solidFill>
                  <a:schemeClr val="tx1"/>
                </a:solidFill>
              </a:rPr>
              <a:t>Adjustments to e-filing</a:t>
            </a:r>
          </a:p>
          <a:p>
            <a:r>
              <a:rPr lang="en-US" sz="3800" dirty="0" smtClean="0">
                <a:solidFill>
                  <a:schemeClr val="tx1"/>
                </a:solidFill>
              </a:rPr>
              <a:t>Docket adjustments with court transitions</a:t>
            </a:r>
          </a:p>
          <a:p>
            <a:r>
              <a:rPr lang="en-US" sz="3800" dirty="0" smtClean="0">
                <a:solidFill>
                  <a:schemeClr val="tx1"/>
                </a:solidFill>
              </a:rPr>
              <a:t>GAL conference success</a:t>
            </a:r>
          </a:p>
          <a:p>
            <a:r>
              <a:rPr lang="en-US" sz="3800" dirty="0" smtClean="0">
                <a:solidFill>
                  <a:schemeClr val="tx1"/>
                </a:solidFill>
              </a:rPr>
              <a:t>Biggest struggles:</a:t>
            </a:r>
          </a:p>
          <a:p>
            <a:pPr lvl="2"/>
            <a:r>
              <a:rPr lang="en-US" sz="3800" dirty="0">
                <a:solidFill>
                  <a:schemeClr val="bg1"/>
                </a:solidFill>
              </a:rPr>
              <a:t> </a:t>
            </a:r>
            <a:r>
              <a:rPr lang="en-US" sz="2800" dirty="0" smtClean="0">
                <a:solidFill>
                  <a:schemeClr val="tx1"/>
                </a:solidFill>
              </a:rPr>
              <a:t>court reporters (Please request a court reporter ahead of your hearing)</a:t>
            </a:r>
          </a:p>
          <a:p>
            <a:pPr lvl="2"/>
            <a:endParaRPr lang="en-US" sz="2400" dirty="0">
              <a:solidFill>
                <a:schemeClr val="bg1"/>
              </a:solidFill>
            </a:endParaRPr>
          </a:p>
        </p:txBody>
      </p:sp>
    </p:spTree>
    <p:extLst>
      <p:ext uri="{BB962C8B-B14F-4D97-AF65-F5344CB8AC3E}">
        <p14:creationId xmlns:p14="http://schemas.microsoft.com/office/powerpoint/2010/main" val="14192240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68" y="640080"/>
            <a:ext cx="9905998" cy="931025"/>
          </a:xfrm>
        </p:spPr>
        <p:txBody>
          <a:bodyPr/>
          <a:lstStyle/>
          <a:p>
            <a:r>
              <a:rPr lang="en-US" dirty="0" smtClean="0">
                <a:solidFill>
                  <a:schemeClr val="tx1"/>
                </a:solidFill>
              </a:rPr>
              <a:t>  What’s new in 2019?</a:t>
            </a:r>
            <a:endParaRPr lang="en-US" dirty="0">
              <a:solidFill>
                <a:schemeClr val="tx1"/>
              </a:solidFill>
            </a:endParaRPr>
          </a:p>
        </p:txBody>
      </p:sp>
      <p:sp>
        <p:nvSpPr>
          <p:cNvPr id="3" name="Content Placeholder 2"/>
          <p:cNvSpPr>
            <a:spLocks noGrp="1"/>
          </p:cNvSpPr>
          <p:nvPr>
            <p:ph idx="1"/>
          </p:nvPr>
        </p:nvSpPr>
        <p:spPr>
          <a:xfrm>
            <a:off x="850468" y="1637607"/>
            <a:ext cx="10870478" cy="4172989"/>
          </a:xfrm>
        </p:spPr>
        <p:txBody>
          <a:bodyPr>
            <a:normAutofit/>
          </a:bodyPr>
          <a:lstStyle/>
          <a:p>
            <a:pPr marL="0" indent="0">
              <a:buNone/>
            </a:pPr>
            <a:endParaRPr lang="en-US" sz="2800" dirty="0" smtClean="0">
              <a:solidFill>
                <a:schemeClr val="tx1"/>
              </a:solidFill>
            </a:endParaRPr>
          </a:p>
          <a:p>
            <a:pPr marL="0" indent="0">
              <a:buNone/>
            </a:pPr>
            <a:endParaRPr lang="en-US" sz="2800" dirty="0" smtClean="0">
              <a:solidFill>
                <a:schemeClr val="tx1"/>
              </a:solidFill>
            </a:endParaRPr>
          </a:p>
          <a:p>
            <a:r>
              <a:rPr lang="en-US" sz="2800" dirty="0" smtClean="0">
                <a:solidFill>
                  <a:schemeClr val="tx1"/>
                </a:solidFill>
              </a:rPr>
              <a:t>New Maintenance Guidelines (calculation) </a:t>
            </a:r>
            <a:r>
              <a:rPr lang="en-US" dirty="0" smtClean="0">
                <a:solidFill>
                  <a:schemeClr val="tx1"/>
                </a:solidFill>
              </a:rPr>
              <a:t>750 ILCS 5/504</a:t>
            </a:r>
          </a:p>
          <a:p>
            <a:r>
              <a:rPr lang="en-US" sz="2800" dirty="0" smtClean="0">
                <a:solidFill>
                  <a:schemeClr val="tx1"/>
                </a:solidFill>
              </a:rPr>
              <a:t>Impact of new Tax Code on dissolution matters</a:t>
            </a:r>
          </a:p>
          <a:p>
            <a:r>
              <a:rPr lang="en-US" sz="2800" dirty="0" smtClean="0">
                <a:solidFill>
                  <a:schemeClr val="tx1"/>
                </a:solidFill>
              </a:rPr>
              <a:t>House bill 185 (presumption of equal parenting time in every case)</a:t>
            </a:r>
          </a:p>
          <a:p>
            <a:pPr marL="0" indent="0">
              <a:buNone/>
            </a:pPr>
            <a:endParaRPr lang="en-US" sz="2800" dirty="0" smtClean="0">
              <a:solidFill>
                <a:schemeClr val="tx1"/>
              </a:solidFill>
            </a:endParaRPr>
          </a:p>
        </p:txBody>
      </p:sp>
      <p:sp>
        <p:nvSpPr>
          <p:cNvPr id="4" name="AutoShape 2" descr="Image result for memes about pet custod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memes about pet custody"/>
          <p:cNvSpPr>
            <a:spLocks noChangeAspect="1" noChangeArrowheads="1"/>
          </p:cNvSpPr>
          <p:nvPr/>
        </p:nvSpPr>
        <p:spPr bwMode="auto">
          <a:xfrm>
            <a:off x="307975" y="-18133"/>
            <a:ext cx="304800" cy="33087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3970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01884" y="1005841"/>
            <a:ext cx="6866312" cy="4869498"/>
          </a:xfrm>
        </p:spPr>
      </p:pic>
    </p:spTree>
    <p:extLst>
      <p:ext uri="{BB962C8B-B14F-4D97-AF65-F5344CB8AC3E}">
        <p14:creationId xmlns:p14="http://schemas.microsoft.com/office/powerpoint/2010/main" val="1082704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3328</TotalTime>
  <Words>451</Words>
  <Application>Microsoft Office PowerPoint</Application>
  <PresentationFormat>Widescreen</PresentationFormat>
  <Paragraphs>84</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Book Antiqua</vt:lpstr>
      <vt:lpstr>Calibri</vt:lpstr>
      <vt:lpstr>Garamond</vt:lpstr>
      <vt:lpstr>Organic</vt:lpstr>
      <vt:lpstr>STATE OF THE CIRCUIT-2019 </vt:lpstr>
      <vt:lpstr>PowerPoint Presentation</vt:lpstr>
      <vt:lpstr>2018 Summary- new filings</vt:lpstr>
      <vt:lpstr>PowerPoint Presentation</vt:lpstr>
      <vt:lpstr>           e-filings statistics for Oct./Nov. 2018 con’t                                               Dissolution             Family                  Order of Protection                                                      Oct.   Nov.           Oct.    Nov.                   Oct.       Nov.                                       </vt:lpstr>
      <vt:lpstr>Reasons for rejection (McLean County)*</vt:lpstr>
      <vt:lpstr>2018 Summary</vt:lpstr>
      <vt:lpstr>  What’s new in 2019?</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CIRCUIT-2017</dc:title>
  <dc:creator>McFarland, Judge</dc:creator>
  <cp:lastModifiedBy>Sellmyer, Mary</cp:lastModifiedBy>
  <cp:revision>51</cp:revision>
  <cp:lastPrinted>2019-01-11T20:51:03Z</cp:lastPrinted>
  <dcterms:created xsi:type="dcterms:W3CDTF">2017-01-10T21:22:36Z</dcterms:created>
  <dcterms:modified xsi:type="dcterms:W3CDTF">2019-01-14T15:04:45Z</dcterms:modified>
</cp:coreProperties>
</file>